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61" r:id="rId6"/>
    <p:sldId id="270" r:id="rId7"/>
    <p:sldId id="262" r:id="rId8"/>
    <p:sldId id="265" r:id="rId9"/>
    <p:sldId id="275" r:id="rId10"/>
    <p:sldId id="276" r:id="rId11"/>
    <p:sldId id="274" r:id="rId12"/>
    <p:sldId id="271" r:id="rId13"/>
    <p:sldId id="278" r:id="rId14"/>
    <p:sldId id="279" r:id="rId15"/>
    <p:sldId id="277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5926" autoAdjust="0"/>
  </p:normalViewPr>
  <p:slideViewPr>
    <p:cSldViewPr>
      <p:cViewPr varScale="1">
        <p:scale>
          <a:sx n="38" d="100"/>
          <a:sy n="38" d="100"/>
        </p:scale>
        <p:origin x="22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2CBA-4422-4C5E-B78D-9F92E08D9D6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F0B44-6A0B-4D4F-9044-04E172EB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level key officials, distinguish colleagues, lady</a:t>
            </a:r>
            <a:r>
              <a:rPr lang="en-US" baseline="0" dirty="0" smtClean="0"/>
              <a:t> and gentle men </a:t>
            </a:r>
            <a:r>
              <a:rPr lang="en-US" dirty="0" smtClean="0"/>
              <a:t>a good day</a:t>
            </a:r>
            <a:r>
              <a:rPr lang="en-US" baseline="0" dirty="0" smtClean="0"/>
              <a:t> to you all.  </a:t>
            </a:r>
          </a:p>
          <a:p>
            <a:r>
              <a:rPr lang="en-US" baseline="0" dirty="0" smtClean="0"/>
              <a:t>I am honor to present on the ‘Maintenance of Civil Registration and Vital Statistics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absence</a:t>
            </a:r>
            <a:r>
              <a:rPr lang="en-US" baseline="0" dirty="0" smtClean="0"/>
              <a:t> of CRVS law, the </a:t>
            </a:r>
            <a:r>
              <a:rPr lang="en-US" sz="1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Birth and Death Registration Manual is only</a:t>
            </a:r>
            <a:r>
              <a:rPr lang="en-US" sz="1200" b="1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document for implementers to refer 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manual indicates all key principles on Universal Birth Registration with focus made on ‘leaving no one behind’.</a:t>
            </a:r>
            <a:endParaRPr lang="en-US" sz="12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With</a:t>
            </a:r>
            <a:r>
              <a:rPr lang="en-US" altLang="en-US" baseline="0" dirty="0" smtClean="0">
                <a:solidFill>
                  <a:schemeClr val="tx1"/>
                </a:solidFill>
              </a:rPr>
              <a:t> this new manual Myanmar will be registering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All under 10 children born within Myanmar must be registered at timely manner at</a:t>
            </a:r>
            <a:r>
              <a:rPr lang="en-US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 free of charge.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It also mention for returnees and migrant population and neglected baby.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yanmar3" pitchFamily="18" charset="0"/>
              <a:cs typeface="Myanmar3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18ED99-213C-4B05-9F17-080331D6D6BB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6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Myanmar registration</a:t>
            </a:r>
            <a:r>
              <a:rPr lang="en-US" baseline="0" dirty="0" smtClean="0"/>
              <a:t> system is 100% paper-based and for the first time in Myanmar which was in 2014, the Vital Registration E-platform was introduced.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how it look like and we are using open source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So this VR E-Platform was established in late 2014;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Currently linking all State/Region statistics offices with union level;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Scale-up of E-platform is in progress to replace the paper-based with digital archive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(scale up plan is under discussion)</a:t>
            </a:r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General Administration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is one of out four entities supporting VR registration.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 We have staff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at lowest community/village in order to reach all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or more people.  </a:t>
            </a:r>
          </a:p>
          <a:p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We have b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uilt strong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collaboration with mid-wife to make sure all vital events are recorded</a:t>
            </a:r>
            <a:r>
              <a:rPr lang="en-US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at timely manner.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8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</a:t>
            </a:r>
            <a:r>
              <a:rPr lang="en-US" baseline="0" dirty="0" smtClean="0"/>
              <a:t> we collaborate with departments.  It is not here but Immigration Department work with us closely on household listing.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very for </a:t>
            </a:r>
            <a:r>
              <a:rPr lang="en-US" smtClean="0"/>
              <a:t>your attention.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Requirements for maintaining effective and reliable of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Civil Registration and Vital Statistics Systems is to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have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a good and</a:t>
            </a:r>
            <a:r>
              <a:rPr lang="en-US" b="1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so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lid foundation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presentation will cover four key points: </a:t>
            </a:r>
          </a:p>
          <a:p>
            <a:endParaRPr lang="en-US" sz="1200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sz="1200" dirty="0" smtClean="0">
                <a:latin typeface="Calibri" panose="020F0502020204030204" pitchFamily="34" charset="0"/>
                <a:ea typeface="SimSun" panose="02010600030101010101" pitchFamily="2" charset="-122"/>
              </a:rPr>
              <a:t>Modification of records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SimSun" panose="02010600030101010101" pitchFamily="2" charset="-122"/>
              </a:rPr>
              <a:t>Internal review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SimSun" panose="02010600030101010101" pitchFamily="2" charset="-122"/>
              </a:rPr>
              <a:t>Preservation of stored records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SimSun" panose="02010600030101010101" pitchFamily="2" charset="-122"/>
              </a:rPr>
              <a:t>Field operations</a:t>
            </a:r>
            <a:endParaRPr lang="en-US" sz="1200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Birth and death registration was initiated during the colonial period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.  We have used 1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3 different forms until 2000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.  They s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ystem was modified in 2001 and number of forms were reduced to 8;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0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In Myanmar CRVS has been managed by four entities.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 Which are Statistical Office, Health Office, Immigration and General Administration (my office)</a:t>
            </a:r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Since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there is no focal department or ministry, i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n 2006, Inter-Agency Working Group was formed,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which was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chaired by DG for CSO with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the involvement of member from concerned departments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;  This body focus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on technical as well as implementation with the guidance provided by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Coordination Committee for Birth and Death which is formed in 2014 chaired by Minister for Health with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the involvement of member from concerned ministries.</a:t>
            </a:r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With the</a:t>
            </a:r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 systematic collaboration, internal review, Myanmar managed to work on conducting:</a:t>
            </a:r>
          </a:p>
          <a:p>
            <a:endParaRPr lang="en-US" baseline="0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baseline="0" dirty="0" smtClean="0">
                <a:latin typeface="Calibri" panose="020F0502020204030204" pitchFamily="34" charset="0"/>
                <a:ea typeface="SimSun" panose="02010600030101010101" pitchFamily="2" charset="-122"/>
              </a:rPr>
              <a:t>-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Birth registration campaign; 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- Development of the Birth and Death Registration Manual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- Establishment of VR E-Platform;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poster we used for birth registration </a:t>
            </a:r>
            <a:r>
              <a:rPr lang="en-US" dirty="0" smtClean="0"/>
              <a:t>campaign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5-day campaign in six states/regions reaches more than 300,000 under five children, because the campaign was conducted in very systematic manner with its preparation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announce using poster, invitation cards, T-shirts and transit media.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Registration posts were opened at the community areas for easy access.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Mobile registration was done for the hard to reach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the pamphlet that</a:t>
            </a:r>
            <a:r>
              <a:rPr lang="en-US" baseline="0" dirty="0" smtClean="0"/>
              <a:t> we used during the campaign.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F0B44-6A0B-4D4F-9044-04E172EB66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2362200"/>
            <a:ext cx="7954961" cy="2794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79438" y="1665288"/>
            <a:ext cx="7954962" cy="69691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CC16-9170-45E2-B5C1-DC72D9624E14}" type="datetime1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0B62-B502-4D97-A451-EB7144B9A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538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s-media-cache-ak0.pinimg.com/236x/6f/b8/ef/6fb8efcc2bfe1723b9e14e05052daff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4648200" cy="99956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Maintenance of Civil Registration and Vital Statistics Components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Mr. Myint Naing</a:t>
            </a:r>
          </a:p>
          <a:p>
            <a:pPr algn="l"/>
            <a:r>
              <a:rPr lang="en-US" sz="1800" b="1" dirty="0" smtClean="0"/>
              <a:t>Director</a:t>
            </a:r>
          </a:p>
          <a:p>
            <a:pPr algn="l"/>
            <a:r>
              <a:rPr lang="en-US" sz="1800" b="1" dirty="0" smtClean="0"/>
              <a:t>General Administration Department</a:t>
            </a:r>
          </a:p>
          <a:p>
            <a:pPr algn="l"/>
            <a:r>
              <a:rPr lang="en-US" sz="1800" b="1" dirty="0" smtClean="0"/>
              <a:t>Myanmar</a:t>
            </a:r>
            <a:endParaRPr lang="en-US" sz="1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1371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914400" y="381000"/>
            <a:ext cx="7239000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Myanmar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tse2.mm.bing.net/th?id=OIP.-tceudiOSHCtPvQp9orX2QC7Es&amp;pid=15.1&amp;P=0&amp;w=300&amp;h=3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26" y="-25154"/>
            <a:ext cx="3003386" cy="479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579438" y="407988"/>
            <a:ext cx="7772400" cy="506412"/>
          </a:xfrm>
        </p:spPr>
        <p:txBody>
          <a:bodyPr>
            <a:normAutofit fontScale="90000"/>
          </a:bodyPr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9438" y="2362200"/>
            <a:ext cx="7954962" cy="2794000"/>
          </a:xfrm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2590800"/>
            <a:ext cx="4121326" cy="53884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                  </a:t>
            </a:r>
            <a:endParaRPr lang="en-US" sz="5800" dirty="0"/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43582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Birth and Death Registration Manual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67" t="11462" r="39999" b="5534"/>
          <a:stretch/>
        </p:blipFill>
        <p:spPr>
          <a:xfrm>
            <a:off x="4358244" y="0"/>
            <a:ext cx="4785755" cy="67000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" y="4191000"/>
            <a:ext cx="4358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Principle of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Universal Birth Registration </a:t>
            </a:r>
          </a:p>
        </p:txBody>
      </p:sp>
      <p:pic>
        <p:nvPicPr>
          <p:cNvPr id="7" name="Picture 7" descr="http://www.helpage.org/silo/images/leave-no-one-behind_1920x1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0439" r="10452" b="13879"/>
          <a:stretch>
            <a:fillRect/>
          </a:stretch>
        </p:blipFill>
        <p:spPr bwMode="auto">
          <a:xfrm>
            <a:off x="371753" y="5092720"/>
            <a:ext cx="35321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305175" y="3048000"/>
            <a:ext cx="2528888" cy="1562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0" y="0"/>
            <a:ext cx="9151938" cy="7715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Myanmar3" panose="02020603050405020304" pitchFamily="18" charset="0"/>
                <a:cs typeface="Myanmar3" panose="02020603050405020304" pitchFamily="18" charset="0"/>
              </a:rPr>
              <a:t>Registration of birth must be reported by</a:t>
            </a:r>
          </a:p>
        </p:txBody>
      </p:sp>
      <p:sp>
        <p:nvSpPr>
          <p:cNvPr id="17412" name="Content Placeholder 3"/>
          <p:cNvSpPr txBox="1">
            <a:spLocks/>
          </p:cNvSpPr>
          <p:nvPr/>
        </p:nvSpPr>
        <p:spPr bwMode="auto">
          <a:xfrm>
            <a:off x="3276600" y="3505200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Myanmar3" panose="02020603050405020304" pitchFamily="18" charset="0"/>
                <a:cs typeface="Myanmar3" panose="02020603050405020304" pitchFamily="18" charset="0"/>
              </a:rPr>
              <a:t>Father</a:t>
            </a:r>
          </a:p>
        </p:txBody>
      </p:sp>
      <p:sp>
        <p:nvSpPr>
          <p:cNvPr id="17413" name="Content Placeholder 3"/>
          <p:cNvSpPr txBox="1">
            <a:spLocks/>
          </p:cNvSpPr>
          <p:nvPr/>
        </p:nvSpPr>
        <p:spPr bwMode="auto">
          <a:xfrm>
            <a:off x="0" y="4343400"/>
            <a:ext cx="3124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Myanmar3" panose="02020603050405020304" pitchFamily="18" charset="0"/>
                <a:cs typeface="Myanmar3" panose="02020603050405020304" pitchFamily="18" charset="0"/>
              </a:rPr>
              <a:t>A person living in same house or building</a:t>
            </a:r>
          </a:p>
        </p:txBody>
      </p:sp>
      <p:sp>
        <p:nvSpPr>
          <p:cNvPr id="17414" name="Content Placeholder 3"/>
          <p:cNvSpPr txBox="1">
            <a:spLocks/>
          </p:cNvSpPr>
          <p:nvPr/>
        </p:nvSpPr>
        <p:spPr bwMode="auto">
          <a:xfrm>
            <a:off x="-42863" y="863600"/>
            <a:ext cx="30908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latin typeface="Myanmar3" panose="02020603050405020304" pitchFamily="18" charset="0"/>
                <a:cs typeface="Myanmar3" panose="02020603050405020304" pitchFamily="18" charset="0"/>
              </a:rPr>
              <a:t>A person present at delivery (including the service provider)</a:t>
            </a:r>
            <a:endParaRPr lang="en-US" altLang="en-US" sz="2800" dirty="0">
              <a:latin typeface="Myanmar3" panose="02020603050405020304" pitchFamily="18" charset="0"/>
              <a:cs typeface="Myanmar3" panose="02020603050405020304" pitchFamily="18" charset="0"/>
            </a:endParaRPr>
          </a:p>
        </p:txBody>
      </p:sp>
      <p:sp>
        <p:nvSpPr>
          <p:cNvPr id="17415" name="Content Placeholder 3"/>
          <p:cNvSpPr txBox="1">
            <a:spLocks/>
          </p:cNvSpPr>
          <p:nvPr/>
        </p:nvSpPr>
        <p:spPr bwMode="auto">
          <a:xfrm>
            <a:off x="6062663" y="4298950"/>
            <a:ext cx="31242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Myanmar3" panose="02020603050405020304" pitchFamily="18" charset="0"/>
                <a:cs typeface="Myanmar3" panose="02020603050405020304" pitchFamily="18" charset="0"/>
              </a:rPr>
              <a:t>A person who saw the neglected baby</a:t>
            </a:r>
            <a:r>
              <a:rPr lang="en-US" altLang="en-US" sz="1600">
                <a:latin typeface="Myanmar3" panose="02020603050405020304" pitchFamily="18" charset="0"/>
                <a:cs typeface="Myanmar3" panose="02020603050405020304" pitchFamily="18" charset="0"/>
              </a:rPr>
              <a:t> </a:t>
            </a:r>
            <a:r>
              <a:rPr lang="en-US" altLang="en-US" sz="1400">
                <a:latin typeface="Myanmar3" panose="02020603050405020304" pitchFamily="18" charset="0"/>
                <a:cs typeface="Myanmar3" panose="02020603050405020304" pitchFamily="18" charset="0"/>
              </a:rPr>
              <a:t>(if &lt;18yr – must report through local authority)</a:t>
            </a:r>
            <a:endParaRPr lang="en-US" altLang="en-US" sz="2000">
              <a:latin typeface="Myanmar3" panose="02020603050405020304" pitchFamily="18" charset="0"/>
              <a:cs typeface="Myanmar3" panose="02020603050405020304" pitchFamily="18" charset="0"/>
            </a:endParaRPr>
          </a:p>
        </p:txBody>
      </p:sp>
      <p:pic>
        <p:nvPicPr>
          <p:cNvPr id="17416" name="Picture 11" descr="https://thumbs.dreamstime.com/z/adoption-29195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20004"/>
          <a:stretch>
            <a:fillRect/>
          </a:stretch>
        </p:blipFill>
        <p:spPr bwMode="auto">
          <a:xfrm>
            <a:off x="4038600" y="3068638"/>
            <a:ext cx="89376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 descr="https://thumbs.dreamstime.com/z/happy-mother-newborn-twins-18011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7" t="22462" r="24190" b="27568"/>
          <a:stretch>
            <a:fillRect/>
          </a:stretch>
        </p:blipFill>
        <p:spPr bwMode="auto">
          <a:xfrm>
            <a:off x="6934200" y="18288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42025" y="846138"/>
            <a:ext cx="3109913" cy="250666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9" name="Content Placeholder 3"/>
          <p:cNvSpPr txBox="1">
            <a:spLocks/>
          </p:cNvSpPr>
          <p:nvPr/>
        </p:nvSpPr>
        <p:spPr bwMode="auto">
          <a:xfrm>
            <a:off x="6013450" y="1085850"/>
            <a:ext cx="31099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Myanmar3" panose="02020603050405020304" pitchFamily="18" charset="0"/>
                <a:cs typeface="Myanmar3" panose="02020603050405020304" pitchFamily="18" charset="0"/>
              </a:rPr>
              <a:t>A caretaker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34088" y="4351338"/>
            <a:ext cx="3109912" cy="250666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288" y="4351338"/>
            <a:ext cx="3109912" cy="250666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-33338" y="862013"/>
            <a:ext cx="3109913" cy="250666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23" name="Content Placeholder 3"/>
          <p:cNvSpPr txBox="1">
            <a:spLocks/>
          </p:cNvSpPr>
          <p:nvPr/>
        </p:nvSpPr>
        <p:spPr bwMode="auto">
          <a:xfrm>
            <a:off x="4800600" y="3524250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Myanmar3" panose="02020603050405020304" pitchFamily="18" charset="0"/>
                <a:cs typeface="Myanmar3" panose="02020603050405020304" pitchFamily="18" charset="0"/>
              </a:rPr>
              <a:t>Mother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791200" y="4510088"/>
            <a:ext cx="228600" cy="258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5" name="Picture 12" descr="http://www.informationng.com/wp-content/uploads/2012/12/ab-bab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23746" r="19814" b="2655"/>
          <a:stretch>
            <a:fillRect/>
          </a:stretch>
        </p:blipFill>
        <p:spPr bwMode="auto">
          <a:xfrm>
            <a:off x="6324600" y="5229225"/>
            <a:ext cx="24384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4" descr="https://i.ytimg.com/vi/EfAnveu3U7U/maxres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1"/>
          <a:stretch>
            <a:fillRect/>
          </a:stretch>
        </p:blipFill>
        <p:spPr bwMode="auto">
          <a:xfrm>
            <a:off x="407988" y="1797050"/>
            <a:ext cx="22590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6" descr="https://thumbs.dreamstime.com/z/woman-life-stages-development-cartoon-illustration-different-cycle-growth-335501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>
            <a:fillRect/>
          </a:stretch>
        </p:blipFill>
        <p:spPr bwMode="auto">
          <a:xfrm>
            <a:off x="242888" y="5243513"/>
            <a:ext cx="2533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3138488" y="4510088"/>
            <a:ext cx="166687" cy="258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91200" y="2957513"/>
            <a:ext cx="228600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76575" y="2957513"/>
            <a:ext cx="276225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84177" y="5469409"/>
            <a:ext cx="2627312" cy="40254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0887" y="5386495"/>
            <a:ext cx="25003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Birth Registration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free of charge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yanmar3" pitchFamily="18" charset="0"/>
              <a:cs typeface="Myanmar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19462" y="1030524"/>
            <a:ext cx="2500313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All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under 10 children born within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yanmar3" pitchFamily="18" charset="0"/>
                <a:cs typeface="Myanmar3" pitchFamily="18" charset="0"/>
              </a:rPr>
              <a:t>Myanmar must be registered                                 at timely manner</a:t>
            </a:r>
          </a:p>
        </p:txBody>
      </p:sp>
    </p:spTree>
    <p:extLst>
      <p:ext uri="{BB962C8B-B14F-4D97-AF65-F5344CB8AC3E}">
        <p14:creationId xmlns:p14="http://schemas.microsoft.com/office/powerpoint/2010/main" val="14807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2590800"/>
            <a:ext cx="4121326" cy="53884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                  </a:t>
            </a:r>
            <a:endParaRPr lang="en-US" sz="5800" dirty="0"/>
          </a:p>
        </p:txBody>
      </p:sp>
      <p:sp>
        <p:nvSpPr>
          <p:cNvPr id="4" name="Rectangle 3"/>
          <p:cNvSpPr/>
          <p:nvPr/>
        </p:nvSpPr>
        <p:spPr>
          <a:xfrm>
            <a:off x="6531" y="1836980"/>
            <a:ext cx="3886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Vital Registration E-Platform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67" t="20355" r="63333" b="9980"/>
          <a:stretch/>
        </p:blipFill>
        <p:spPr>
          <a:xfrm>
            <a:off x="4127857" y="609600"/>
            <a:ext cx="4209713" cy="5496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5373"/>
          <a:stretch/>
        </p:blipFill>
        <p:spPr>
          <a:xfrm>
            <a:off x="379751" y="1218244"/>
            <a:ext cx="8154649" cy="3810000"/>
          </a:xfrm>
          <a:prstGeom prst="rect">
            <a:avLst/>
          </a:prstGeom>
        </p:spPr>
      </p:pic>
      <p:pic>
        <p:nvPicPr>
          <p:cNvPr id="1028" name="Picture 4" descr="http://www.twindata.com/nlynx/esserverdiagra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9"/>
          <a:stretch/>
        </p:blipFill>
        <p:spPr bwMode="auto">
          <a:xfrm>
            <a:off x="7924800" y="564994"/>
            <a:ext cx="1219200" cy="37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93466" y="2590800"/>
            <a:ext cx="1066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383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CSO/Union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7535" y="1459468"/>
            <a:ext cx="10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MCIT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6805" b="12090"/>
          <a:stretch/>
        </p:blipFill>
        <p:spPr>
          <a:xfrm>
            <a:off x="1498600" y="4416427"/>
            <a:ext cx="5716249" cy="672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70633"/>
          <a:stretch/>
        </p:blipFill>
        <p:spPr>
          <a:xfrm>
            <a:off x="610849" y="4933074"/>
            <a:ext cx="7823199" cy="1499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0251" t="66268" r="182" b="10986"/>
          <a:stretch/>
        </p:blipFill>
        <p:spPr>
          <a:xfrm>
            <a:off x="5943600" y="5754161"/>
            <a:ext cx="2995627" cy="10276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351" y="456374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State/Region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361181"/>
            <a:ext cx="137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District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04266" y="6331892"/>
            <a:ext cx="163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Township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05600" y="990600"/>
            <a:ext cx="2438400" cy="3276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990600"/>
            <a:ext cx="2438400" cy="3276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694" y="10326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Administrator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2574" y="1154668"/>
            <a:ext cx="23166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 Service Provider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990600"/>
            <a:ext cx="4267200" cy="3276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814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Operaator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9353" y="1383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Open Source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14925" y="36889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Establishment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of VR 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E-Platform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2" name="Right Triangle 31"/>
          <p:cNvSpPr/>
          <p:nvPr/>
        </p:nvSpPr>
        <p:spPr>
          <a:xfrm>
            <a:off x="-19050" y="5791200"/>
            <a:ext cx="1238250" cy="10477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7" grpId="0" animBg="1"/>
      <p:bldP spid="19" grpId="0" animBg="1"/>
      <p:bldP spid="20" grpId="0" animBg="1"/>
      <p:bldP spid="5" grpId="0"/>
      <p:bldP spid="22" grpId="0" animBg="1"/>
      <p:bldP spid="21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859"/>
            <a:ext cx="1905000" cy="6822141"/>
          </a:xfrm>
          <a:prstGeom prst="rect">
            <a:avLst/>
          </a:prstGeom>
          <a:solidFill>
            <a:srgbClr val="ECF2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45" y="1356518"/>
            <a:ext cx="7201455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VR E-Platform was established in late 2014;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Currently linking all State/Region statistics offices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with union level;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Scale-up of E-platform is in progress to replace the paper-based with digital archive;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Preservation of stored records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67" t="20355" r="63333" b="9980"/>
          <a:stretch/>
        </p:blipFill>
        <p:spPr>
          <a:xfrm>
            <a:off x="322761" y="2176999"/>
            <a:ext cx="1259477" cy="1644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25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859"/>
            <a:ext cx="1905000" cy="6822141"/>
          </a:xfrm>
          <a:prstGeom prst="rect">
            <a:avLst/>
          </a:prstGeom>
          <a:solidFill>
            <a:srgbClr val="ECF2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CRVS has been managed by four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entities in Myanmar  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45" y="1356518"/>
            <a:ext cx="7201455" cy="50593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General Administration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is one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out of 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four entities supporting VR registration;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Only department has presence at lowest community/village;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Built strong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collaboration with mid-wife to make sure all vital events are recorded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Field operations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Field operations - structure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tse2.mm.bing.net/th?id=OIP.56NYmB6p7gX2okshzewnJwEsDH&amp;pid=15.1&amp;P=0&amp;w=261&amp;h=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18" y="5205127"/>
            <a:ext cx="2467364" cy="16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91199" y="5486400"/>
            <a:ext cx="28756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GA+MW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90027" y="3488282"/>
            <a:ext cx="283475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Medical officer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drkyawkyaw.files.wordpress.com/2013/03/sam_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88963"/>
            <a:ext cx="2435225" cy="18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3488282"/>
            <a:ext cx="29860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Township Level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Issuing certificate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348785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Village Level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Data collection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0583" y="1352925"/>
            <a:ext cx="2986017" cy="1502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National &amp; Sub-national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Registration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http://www.controldesign.com/assets/00_images/2014/11/CD114-LL-Cybersecur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17" y="1342051"/>
            <a:ext cx="2435225" cy="16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757045" y="1574823"/>
            <a:ext cx="315835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Statistical Officer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2678"/>
            <a:ext cx="4572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Thank you for your attention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s-media-cache-ak0.pinimg.com/236x/6f/b8/ef/6fb8efcc2bfe1723b9e14e05052daff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8"/>
          <a:stretch>
            <a:fillRect/>
          </a:stretch>
        </p:blipFill>
        <p:spPr bwMode="auto">
          <a:xfrm>
            <a:off x="4572000" y="0"/>
            <a:ext cx="4562901" cy="68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0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8016" y="1676400"/>
            <a:ext cx="91440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  <a:ea typeface="SimSun" panose="02010600030101010101" pitchFamily="2" charset="-122"/>
              </a:rPr>
              <a:t>Requirements 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</a:rPr>
              <a:t>for maintaining effective </a:t>
            </a:r>
            <a:r>
              <a:rPr lang="en-US" sz="2400" dirty="0" smtClean="0">
                <a:latin typeface="Calibri" panose="020F0502020204030204" pitchFamily="34" charset="0"/>
                <a:ea typeface="SimSun" panose="02010600030101010101" pitchFamily="2" charset="-122"/>
              </a:rPr>
              <a:t>and reliable </a:t>
            </a:r>
          </a:p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Civil 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</a:rPr>
              <a:t>Registration and Vital Statistics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Systems</a:t>
            </a:r>
          </a:p>
          <a:p>
            <a:pPr marL="0" indent="0" algn="ctr">
              <a:buNone/>
            </a:pPr>
            <a:endParaRPr lang="en-US" b="1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good and solid foundation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-10886"/>
            <a:ext cx="8117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2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   Outlines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</a:rPr>
              <a:t>M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</a:rPr>
              <a:t>odification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</a:rPr>
              <a:t>of 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</a:rPr>
              <a:t>records</a:t>
            </a:r>
            <a:endParaRPr lang="en-US" sz="40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</a:rPr>
              <a:t>I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</a:rPr>
              <a:t>nternal review</a:t>
            </a:r>
          </a:p>
          <a:p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</a:rPr>
              <a:t>P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</a:rPr>
              <a:t>reservation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</a:rPr>
              <a:t>of stored 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</a:rPr>
              <a:t>records </a:t>
            </a:r>
          </a:p>
          <a:p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</a:rPr>
              <a:t>F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</a:rPr>
              <a:t>ield operations</a:t>
            </a:r>
            <a:endParaRPr lang="en-US" sz="40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8117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457200" y="762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859"/>
            <a:ext cx="1905000" cy="6822141"/>
          </a:xfrm>
          <a:prstGeom prst="rect">
            <a:avLst/>
          </a:prstGeom>
          <a:solidFill>
            <a:srgbClr val="ECF2F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45" y="1356518"/>
            <a:ext cx="7201455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Birth and death registration was initiated during the colonial period;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13 different forms were used until 2000;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System was modified in 2001 and number of forms were reduced to 8;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Statistical and Health department collaborated for registration and issuing certificate;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20815"/>
            <a:ext cx="1755354" cy="417038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Modification of records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859"/>
            <a:ext cx="1905000" cy="68221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Internal review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45" y="1295400"/>
            <a:ext cx="7201455" cy="5562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</a:rPr>
              <a:t>CRVS has been managed by four entities; 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In 2006, Inter-Agency Working Group was formed/chaired by DG for CSO;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In 2014, Coordination Committee for Birth and Death was formed/chaired by Minister for Health;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" y="1524000"/>
            <a:ext cx="176403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905000" cy="68221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070C0"/>
                </a:solidFill>
              </a:rPr>
              <a:t>Key </a:t>
            </a:r>
            <a:r>
              <a:rPr lang="en-US" sz="3400" b="1" dirty="0">
                <a:solidFill>
                  <a:srgbClr val="0070C0"/>
                </a:solidFill>
              </a:rPr>
              <a:t>actions </a:t>
            </a:r>
            <a:r>
              <a:rPr lang="en-US" sz="3400" b="1" dirty="0" smtClean="0">
                <a:solidFill>
                  <a:srgbClr val="0070C0"/>
                </a:solidFill>
              </a:rPr>
              <a:t>(based on internal review)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45" y="1295400"/>
            <a:ext cx="7201455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Birth registration campaign;  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Development of the Birth and Death Registration Manual</a:t>
            </a:r>
          </a:p>
          <a:p>
            <a:endParaRPr 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</a:rPr>
              <a:t>Establishment of VR E-Platform</a:t>
            </a:r>
            <a:r>
              <a:rPr lang="en-US" dirty="0" smtClean="0">
                <a:latin typeface="Calibri" panose="020F0502020204030204" pitchFamily="34" charset="0"/>
                <a:ea typeface="SimSun" panose="02010600030101010101" pitchFamily="2" charset="-122"/>
              </a:rPr>
              <a:t>;</a:t>
            </a: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" y="1371600"/>
            <a:ext cx="1802451" cy="42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2590800"/>
            <a:ext cx="4121326" cy="53884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                  </a:t>
            </a:r>
            <a:endParaRPr lang="en-US" sz="5800" dirty="0"/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67389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31" y="1836980"/>
            <a:ext cx="3886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Birth Registration Campaign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219200"/>
            <a:ext cx="2973596" cy="42998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85" y="502614"/>
            <a:ext cx="9144000" cy="6660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300,000 U5 children were registered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793" t="60666" r="33890" b="14445"/>
          <a:stretch/>
        </p:blipFill>
        <p:spPr>
          <a:xfrm>
            <a:off x="1442149" y="1908756"/>
            <a:ext cx="1678196" cy="1704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663" t="26382" r="10753" b="25665"/>
          <a:stretch/>
        </p:blipFill>
        <p:spPr>
          <a:xfrm>
            <a:off x="153299" y="4302594"/>
            <a:ext cx="2667000" cy="997388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19" y="1706680"/>
            <a:ext cx="1296381" cy="206930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72744" y="1219200"/>
            <a:ext cx="5871255" cy="42998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45" y="3495872"/>
            <a:ext cx="2747058" cy="1831372"/>
          </a:xfrm>
          <a:prstGeom prst="rect">
            <a:avLst/>
          </a:prstGeom>
        </p:spPr>
      </p:pic>
      <p:pic>
        <p:nvPicPr>
          <p:cNvPr id="17" name="Picture 16" descr="W:\SECTION\SPME\General\Myanmar Children Pictures\Mother and Baby\Mother with bab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44" y="1362273"/>
            <a:ext cx="1566456" cy="194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0" y="5523431"/>
            <a:ext cx="297359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2744" y="5516319"/>
            <a:ext cx="587125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During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AutoShape 2" descr="https://tse2.mm.bing.net/th?id=OIP.Btd-PslsnWlLxC_o6T8UlAEsCr&amp;pid=15.1&amp;P=0&amp;w=293&amp;h=1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2839" t="12236" r="18470"/>
          <a:stretch/>
        </p:blipFill>
        <p:spPr>
          <a:xfrm>
            <a:off x="6172200" y="1371600"/>
            <a:ext cx="2819400" cy="2061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1" y="3499427"/>
            <a:ext cx="2819400" cy="17994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5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579438" y="407988"/>
            <a:ext cx="7772400" cy="506412"/>
          </a:xfrm>
        </p:spPr>
        <p:txBody>
          <a:bodyPr>
            <a:normAutofit fontScale="90000"/>
          </a:bodyPr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3"/>
            <a:ext cx="9144000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785" y="0"/>
            <a:ext cx="38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actions (based on internal review)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456</TotalTime>
  <Words>1016</Words>
  <Application>Microsoft Office PowerPoint</Application>
  <PresentationFormat>On-screen Show (4:3)</PresentationFormat>
  <Paragraphs>162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Calibri</vt:lpstr>
      <vt:lpstr>Myanmar3</vt:lpstr>
      <vt:lpstr>Times New Roman</vt:lpstr>
      <vt:lpstr>Office Theme</vt:lpstr>
      <vt:lpstr>Maintenance of Civil Registration and Vital Statistics Components</vt:lpstr>
      <vt:lpstr>PowerPoint Presentation</vt:lpstr>
      <vt:lpstr>   Outlines</vt:lpstr>
      <vt:lpstr>Modification of records</vt:lpstr>
      <vt:lpstr>Internal review</vt:lpstr>
      <vt:lpstr>Key actions (based on internal review)</vt:lpstr>
      <vt:lpstr>PowerPoint Presentation</vt:lpstr>
      <vt:lpstr>300,000 U5 children were registered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 of stored records</vt:lpstr>
      <vt:lpstr>Field operations</vt:lpstr>
      <vt:lpstr>Field operations - structure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of Civil Registration and Vital Statistics Components</dc:title>
  <dc:creator>Gillian San San Aye</dc:creator>
  <cp:lastModifiedBy>Gillian San San Aye</cp:lastModifiedBy>
  <cp:revision>53</cp:revision>
  <dcterms:created xsi:type="dcterms:W3CDTF">2017-11-08T15:25:43Z</dcterms:created>
  <dcterms:modified xsi:type="dcterms:W3CDTF">2017-11-13T15:27:59Z</dcterms:modified>
</cp:coreProperties>
</file>